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94" r:id="rId1"/>
  </p:sldMasterIdLst>
  <p:notesMasterIdLst>
    <p:notesMasterId r:id="rId32"/>
  </p:notesMasterIdLst>
  <p:sldIdLst>
    <p:sldId id="256" r:id="rId2"/>
    <p:sldId id="282" r:id="rId3"/>
    <p:sldId id="285" r:id="rId4"/>
    <p:sldId id="286" r:id="rId5"/>
    <p:sldId id="287" r:id="rId6"/>
    <p:sldId id="283" r:id="rId7"/>
    <p:sldId id="284" r:id="rId8"/>
    <p:sldId id="257" r:id="rId9"/>
    <p:sldId id="258" r:id="rId10"/>
    <p:sldId id="265" r:id="rId11"/>
    <p:sldId id="266" r:id="rId12"/>
    <p:sldId id="267" r:id="rId13"/>
    <p:sldId id="268" r:id="rId14"/>
    <p:sldId id="261" r:id="rId15"/>
    <p:sldId id="262" r:id="rId16"/>
    <p:sldId id="263" r:id="rId17"/>
    <p:sldId id="264" r:id="rId18"/>
    <p:sldId id="260" r:id="rId19"/>
    <p:sldId id="276" r:id="rId20"/>
    <p:sldId id="269" r:id="rId21"/>
    <p:sldId id="270" r:id="rId22"/>
    <p:sldId id="271" r:id="rId23"/>
    <p:sldId id="275" r:id="rId24"/>
    <p:sldId id="279" r:id="rId25"/>
    <p:sldId id="281" r:id="rId26"/>
    <p:sldId id="280" r:id="rId27"/>
    <p:sldId id="273" r:id="rId28"/>
    <p:sldId id="274" r:id="rId29"/>
    <p:sldId id="277" r:id="rId30"/>
    <p:sldId id="27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24"/>
    <p:restoredTop sz="94685"/>
  </p:normalViewPr>
  <p:slideViewPr>
    <p:cSldViewPr snapToGrid="0" snapToObjects="1">
      <p:cViewPr>
        <p:scale>
          <a:sx n="120" d="100"/>
          <a:sy n="120" d="100"/>
        </p:scale>
        <p:origin x="344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53E720-1243-6043-B4C4-6E31C619CC0A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6F827-BF4F-384D-AF8B-12EF9B7A0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Expensive to cross the kernel boundary for time.</a:t>
            </a:r>
          </a:p>
          <a:p>
            <a:pPr lvl="0">
              <a:defRPr sz="1800"/>
            </a:pPr>
            <a:r>
              <a:rPr sz="2200"/>
              <a:t>Using a cached, but slightly less accurate, value may be OK.</a:t>
            </a:r>
          </a:p>
          <a:p>
            <a:pPr lvl="0">
              <a:defRPr sz="1800"/>
            </a:pPr>
            <a:r>
              <a:rPr sz="2200"/>
              <a:t>Tradeoff of speed vs. accuracy</a:t>
            </a:r>
          </a:p>
        </p:txBody>
      </p:sp>
    </p:spTree>
    <p:extLst>
      <p:ext uri="{BB962C8B-B14F-4D97-AF65-F5344CB8AC3E}">
        <p14:creationId xmlns:p14="http://schemas.microsoft.com/office/powerpoint/2010/main" val="938610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BF977-F615-524C-A6D9-2C46D1FD12A6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" y="21811"/>
            <a:ext cx="1614123" cy="738586"/>
          </a:xfrm>
          <a:prstGeom prst="rect">
            <a:avLst/>
          </a:prstGeom>
        </p:spPr>
      </p:pic>
      <p:pic>
        <p:nvPicPr>
          <p:cNvPr id="11" name="Picture 10" descr="FREEBSDF_Logo_Pos_CMY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873" y="-428290"/>
            <a:ext cx="2118914" cy="16373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46C93-1BD6-EA45-BF14-F7F81B9EE764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7A501-C4F0-4D44-B08D-07E21878F57F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25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84346595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C2E0-6A56-CF4B-AF8A-0D3E9740C2A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2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43987"/>
            <a:ext cx="4937760" cy="4325107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43987"/>
            <a:ext cx="4937760" cy="4325108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D3B1D-1294-5C40-8941-A41867FA5104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36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037-4653-634A-8C7E-33C2E296917B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02CB-773A-6147-ACF5-12C4359768FD}" type="datetime1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4F1B2-365A-1648-8A26-720D6DAEA9A9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F970-EC0F-4241-8773-DDB337706B02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4608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81989"/>
            <a:ext cx="10058400" cy="4287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rgbClr val="FFFFFF"/>
                </a:solidFill>
              </a:defRPr>
            </a:lvl1pPr>
          </a:lstStyle>
          <a:p>
            <a:fld id="{3713B524-A21C-AE4D-9B36-5B3D1EDF76BB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28016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9867"/>
            <a:ext cx="1181225" cy="540502"/>
          </a:xfrm>
          <a:prstGeom prst="rect">
            <a:avLst/>
          </a:prstGeom>
        </p:spPr>
      </p:pic>
      <p:pic>
        <p:nvPicPr>
          <p:cNvPr id="12" name="Picture 11" descr="FREEBSDF_Logo_Pos_CMYK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565" y="5337415"/>
            <a:ext cx="1723748" cy="1225406"/>
          </a:xfrm>
          <a:prstGeom prst="rect">
            <a:avLst/>
          </a:prstGeom>
        </p:spPr>
      </p:pic>
      <p:pic>
        <p:nvPicPr>
          <p:cNvPr id="13" name="Picture 12" descr="FREEBSDF_Logo_Pos_CMYK.pdf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565" y="5337415"/>
            <a:ext cx="1723748" cy="122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4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Operating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THrough</a:t>
            </a:r>
            <a:r>
              <a:rPr lang="en-US" dirty="0"/>
              <a:t> tracing, analysis and </a:t>
            </a:r>
            <a:r>
              <a:rPr lang="en-US" dirty="0" smtClean="0"/>
              <a:t>experimentation</a:t>
            </a:r>
          </a:p>
          <a:p>
            <a:r>
              <a:rPr lang="en-US" dirty="0"/>
              <a:t>George </a:t>
            </a:r>
            <a:r>
              <a:rPr lang="en-US" dirty="0" smtClean="0"/>
              <a:t>Neville-Neil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calls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 processes request kernel services via </a:t>
            </a:r>
            <a:r>
              <a:rPr lang="en-US" b="1" dirty="0" smtClean="0"/>
              <a:t>system calls</a:t>
            </a:r>
            <a:r>
              <a:rPr lang="en-US" dirty="0" smtClean="0"/>
              <a:t>:</a:t>
            </a:r>
          </a:p>
          <a:p>
            <a:pPr lvl="1"/>
            <a:r>
              <a:rPr lang="en-US" b="1" dirty="0" smtClean="0"/>
              <a:t>Traps</a:t>
            </a:r>
            <a:r>
              <a:rPr lang="en-US" dirty="0" smtClean="0"/>
              <a:t> that model </a:t>
            </a:r>
            <a:r>
              <a:rPr lang="en-US" b="1" dirty="0" smtClean="0"/>
              <a:t>function-call semantics</a:t>
            </a:r>
            <a:endParaRPr lang="en-US" dirty="0"/>
          </a:p>
          <a:p>
            <a:pPr lvl="1"/>
            <a:r>
              <a:rPr lang="en-US" dirty="0" smtClean="0"/>
              <a:t>E.g.: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open()</a:t>
            </a:r>
            <a:r>
              <a:rPr lang="en-US" dirty="0" smtClean="0"/>
              <a:t> opens a file and returns a file descriptor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fork()</a:t>
            </a:r>
            <a:r>
              <a:rPr lang="en-US" dirty="0" smtClean="0"/>
              <a:t> creates a new process</a:t>
            </a:r>
          </a:p>
          <a:p>
            <a:r>
              <a:rPr lang="en-US" dirty="0" smtClean="0"/>
              <a:t>System calls appear to be library functions (e.g.,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libc</a:t>
            </a:r>
            <a:r>
              <a:rPr lang="en-US" dirty="0" smtClean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Function triggers trap to transfer control to the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System-call arguments copied into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Kernel implements service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System-call return values copied out of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Kernel returns from trap to next user instruction</a:t>
            </a:r>
            <a:endParaRPr lang="en-US" dirty="0"/>
          </a:p>
          <a:p>
            <a:r>
              <a:rPr lang="en-US" dirty="0" smtClean="0"/>
              <a:t>Some quirks relative to normal APIs; e.g.,</a:t>
            </a:r>
          </a:p>
          <a:p>
            <a:pPr lvl="1"/>
            <a:r>
              <a:rPr lang="en-US" dirty="0" smtClean="0"/>
              <a:t>C return values via normal ABI calling convention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... </a:t>
            </a:r>
            <a:r>
              <a:rPr lang="en-US" dirty="0" smtClean="0"/>
              <a:t>B</a:t>
            </a:r>
            <a:r>
              <a:rPr lang="is-IS" dirty="0" smtClean="0"/>
              <a:t>ut also per-thread 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errno</a:t>
            </a:r>
            <a:r>
              <a:rPr lang="is-IS" dirty="0" smtClean="0"/>
              <a:t> to report error conditions</a:t>
            </a:r>
          </a:p>
          <a:p>
            <a:pPr lvl="1"/>
            <a:r>
              <a:rPr lang="is-IS" dirty="0" smtClean="0"/>
              <a:t>... 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EINTR</a:t>
            </a:r>
            <a:r>
              <a:rPr lang="is-IS" dirty="0" smtClean="0"/>
              <a:t>: for some calls, work got interrupted, try again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10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5830-6FA2-6F46-92F5-52ED2345815E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1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System-call synchrony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 smtClean="0"/>
              <a:t>ost </a:t>
            </a:r>
            <a:r>
              <a:rPr lang="en-US" dirty="0" err="1"/>
              <a:t>syscalls</a:t>
            </a:r>
            <a:r>
              <a:rPr lang="en-US" dirty="0"/>
              <a:t> behave like </a:t>
            </a:r>
            <a:r>
              <a:rPr lang="en-US" b="1" dirty="0" smtClean="0"/>
              <a:t>synchronous</a:t>
            </a:r>
            <a:r>
              <a:rPr lang="en-US" dirty="0" smtClean="0"/>
              <a:t> C functions</a:t>
            </a:r>
            <a:endParaRPr lang="en-US" i="1" dirty="0"/>
          </a:p>
          <a:p>
            <a:pPr lvl="1"/>
            <a:r>
              <a:rPr lang="en-US" dirty="0"/>
              <a:t>Calls with arguments </a:t>
            </a:r>
            <a:r>
              <a:rPr lang="en-US" dirty="0" smtClean="0"/>
              <a:t>(</a:t>
            </a:r>
            <a:r>
              <a:rPr lang="en-US" b="1" dirty="0" smtClean="0"/>
              <a:t>by value </a:t>
            </a:r>
            <a:r>
              <a:rPr lang="en-US" dirty="0" smtClean="0"/>
              <a:t>or </a:t>
            </a:r>
            <a:r>
              <a:rPr lang="en-US" b="1" dirty="0"/>
              <a:t>by reference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Return values (an </a:t>
            </a:r>
            <a:r>
              <a:rPr lang="en-US" dirty="0" smtClean="0"/>
              <a:t>integer/pointer or by </a:t>
            </a:r>
            <a:r>
              <a:rPr lang="en-US" dirty="0"/>
              <a:t>reference)</a:t>
            </a:r>
          </a:p>
          <a:p>
            <a:pPr lvl="1"/>
            <a:r>
              <a:rPr lang="en-US" dirty="0"/>
              <a:t>When the caller regains control, the work is </a:t>
            </a:r>
            <a:r>
              <a:rPr lang="en-US" dirty="0" smtClean="0"/>
              <a:t>complete</a:t>
            </a:r>
          </a:p>
          <a:p>
            <a:pPr lvl="1"/>
            <a:r>
              <a:rPr lang="en-US" dirty="0" smtClean="0"/>
              <a:t>E.g.:</a:t>
            </a:r>
            <a:endParaRPr lang="en-US" dirty="0"/>
          </a:p>
          <a:p>
            <a:pPr lvl="2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getpid</a:t>
            </a:r>
            <a:r>
              <a:rPr lang="en-US" dirty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/>
              <a:t> retrieves the </a:t>
            </a:r>
            <a:r>
              <a:rPr lang="en-US" b="1" dirty="0"/>
              <a:t>process ID</a:t>
            </a:r>
            <a:r>
              <a:rPr lang="en-US" i="1" dirty="0"/>
              <a:t> </a:t>
            </a:r>
            <a:r>
              <a:rPr lang="en-US" dirty="0"/>
              <a:t>via a return value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read</a:t>
            </a:r>
            <a:r>
              <a:rPr lang="en-US" dirty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/>
              <a:t> reads data from a file: on return, data in </a:t>
            </a:r>
            <a:r>
              <a:rPr lang="en-US" dirty="0" smtClean="0"/>
              <a:t>buffer</a:t>
            </a:r>
            <a:endParaRPr lang="en-US" dirty="0"/>
          </a:p>
          <a:p>
            <a:r>
              <a:rPr lang="en-US" dirty="0" smtClean="0"/>
              <a:t>Some </a:t>
            </a:r>
            <a:r>
              <a:rPr lang="en-US" dirty="0" err="1" smtClean="0"/>
              <a:t>syscalls</a:t>
            </a:r>
            <a:r>
              <a:rPr lang="en-US" dirty="0" smtClean="0"/>
              <a:t> manipulate </a:t>
            </a:r>
            <a:r>
              <a:rPr lang="en-US" b="1" dirty="0" smtClean="0"/>
              <a:t>control flow </a:t>
            </a:r>
            <a:r>
              <a:rPr lang="en-US" dirty="0" smtClean="0"/>
              <a:t>or </a:t>
            </a:r>
            <a:r>
              <a:rPr lang="en-US" b="1" dirty="0" smtClean="0"/>
              <a:t>process thread/life cycle</a:t>
            </a:r>
            <a:r>
              <a:rPr lang="en-US" dirty="0" smtClean="0"/>
              <a:t>; e.g.:</a:t>
            </a:r>
          </a:p>
          <a:p>
            <a:pPr lvl="1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_exit()</a:t>
            </a:r>
            <a:r>
              <a:rPr lang="en-US" dirty="0" smtClean="0"/>
              <a:t> never returns</a:t>
            </a:r>
          </a:p>
          <a:p>
            <a:pPr lvl="1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fork()</a:t>
            </a:r>
            <a:r>
              <a:rPr lang="en-US" dirty="0" smtClean="0"/>
              <a:t> returns </a:t>
            </a:r>
            <a:r>
              <a:rPr lang="is-IS" dirty="0" smtClean="0"/>
              <a:t>… twice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pthread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_create()</a:t>
            </a:r>
            <a:r>
              <a:rPr lang="is-IS" dirty="0" smtClean="0"/>
              <a:t> creates a new thread</a:t>
            </a:r>
          </a:p>
          <a:p>
            <a:pPr lvl="1"/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setucontext() </a:t>
            </a:r>
            <a:r>
              <a:rPr lang="is-IS" dirty="0" smtClean="0"/>
              <a:t>manipulates thread state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11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EE9D-2CAB-794A-AAAD-728FC8283A98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6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System-call asynchrony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ynchronous calls can perform </a:t>
            </a:r>
            <a:r>
              <a:rPr lang="en-US" b="1" dirty="0" smtClean="0"/>
              <a:t>asynchronous</a:t>
            </a:r>
            <a:r>
              <a:rPr lang="en-US" dirty="0" smtClean="0"/>
              <a:t> work</a:t>
            </a:r>
          </a:p>
          <a:p>
            <a:pPr lvl="1"/>
            <a:r>
              <a:rPr lang="en-US" dirty="0" smtClean="0"/>
              <a:t>Some types of work may not be complete on return</a:t>
            </a:r>
          </a:p>
          <a:p>
            <a:pPr lvl="1"/>
            <a:r>
              <a:rPr lang="en-US" dirty="0" err="1" smtClean="0"/>
              <a:t>E.g</a:t>
            </a:r>
            <a:r>
              <a:rPr lang="en-US" dirty="0" smtClean="0"/>
              <a:t>: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write()</a:t>
            </a:r>
            <a:r>
              <a:rPr lang="en-US" dirty="0" smtClean="0"/>
              <a:t> writes data to a file .. to disk eventually .. maybe</a:t>
            </a:r>
          </a:p>
          <a:p>
            <a:pPr lvl="2"/>
            <a:r>
              <a:rPr lang="en-US" dirty="0" smtClean="0"/>
              <a:t>Caller can re-use buffer immediately (</a:t>
            </a:r>
            <a:r>
              <a:rPr lang="en-US" b="1" dirty="0" smtClean="0"/>
              <a:t>copy semantics</a:t>
            </a:r>
            <a:r>
              <a:rPr lang="en-US" dirty="0" smtClean="0"/>
              <a:t>)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2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mmap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maps a file but doesn’t load data</a:t>
            </a:r>
          </a:p>
          <a:p>
            <a:pPr lvl="2"/>
            <a:r>
              <a:rPr lang="en-US" dirty="0" smtClean="0"/>
              <a:t>Caller traps on access, triggering I/O (</a:t>
            </a:r>
            <a:r>
              <a:rPr lang="en-US" b="1" dirty="0" smtClean="0"/>
              <a:t>demand paging)</a:t>
            </a:r>
          </a:p>
          <a:p>
            <a:pPr lvl="1"/>
            <a:r>
              <a:rPr lang="en-US" dirty="0" smtClean="0"/>
              <a:t>Copy semantics mean that user program can be unaware of asynchrony (</a:t>
            </a:r>
            <a:r>
              <a:rPr lang="is-IS" dirty="0" smtClean="0"/>
              <a:t>… sort of)</a:t>
            </a:r>
            <a:endParaRPr lang="en-US" dirty="0"/>
          </a:p>
          <a:p>
            <a:r>
              <a:rPr lang="en-US" dirty="0" smtClean="0"/>
              <a:t>Some </a:t>
            </a:r>
            <a:r>
              <a:rPr lang="en-US" dirty="0" err="1" smtClean="0"/>
              <a:t>syscalls</a:t>
            </a:r>
            <a:r>
              <a:rPr lang="en-US" dirty="0" smtClean="0"/>
              <a:t> are explicitly asynchronous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aio_write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requests an asynchronous write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aio_return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/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aio_error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collect results later</a:t>
            </a:r>
          </a:p>
          <a:p>
            <a:pPr lvl="1"/>
            <a:r>
              <a:rPr lang="en-US" dirty="0" smtClean="0"/>
              <a:t>Caller must wait to re-use buffer (</a:t>
            </a:r>
            <a:r>
              <a:rPr lang="en-US" b="1" dirty="0" smtClean="0"/>
              <a:t>shared semantics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12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3C5CD-FD55-1943-AF2F-C2C18CF7D063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4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System-call invocation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352551"/>
            <a:ext cx="3460777" cy="5003800"/>
          </a:xfrm>
        </p:spPr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876926" y="1352551"/>
            <a:ext cx="4162425" cy="5003800"/>
          </a:xfrm>
        </p:spPr>
        <p:txBody>
          <a:bodyPr>
            <a:normAutofit/>
          </a:bodyPr>
          <a:lstStyle/>
          <a:p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libc</a:t>
            </a:r>
            <a:r>
              <a:rPr lang="en-US" dirty="0" smtClean="0"/>
              <a:t> system-call stubs provide linkable symbols</a:t>
            </a:r>
          </a:p>
          <a:p>
            <a:r>
              <a:rPr lang="en-US" dirty="0"/>
              <a:t>I</a:t>
            </a:r>
            <a:r>
              <a:rPr lang="en-US" dirty="0" smtClean="0"/>
              <a:t>nline system-call instructions or dynamic implementations</a:t>
            </a:r>
          </a:p>
          <a:p>
            <a:pPr lvl="1"/>
            <a:r>
              <a:rPr lang="en-US" dirty="0" smtClean="0"/>
              <a:t>Linux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vdso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dirty="0" smtClean="0"/>
              <a:t>Xen </a:t>
            </a:r>
            <a:r>
              <a:rPr lang="en-US" b="1" dirty="0" err="1" smtClean="0"/>
              <a:t>hypercall</a:t>
            </a:r>
            <a:r>
              <a:rPr lang="en-US" b="1" dirty="0" smtClean="0"/>
              <a:t> page</a:t>
            </a:r>
          </a:p>
          <a:p>
            <a:r>
              <a:rPr lang="en-US" b="1" dirty="0"/>
              <a:t>M</a:t>
            </a:r>
            <a:r>
              <a:rPr lang="en-US" b="1" dirty="0" smtClean="0"/>
              <a:t>achine-dependent trap vector</a:t>
            </a:r>
          </a:p>
          <a:p>
            <a:r>
              <a:rPr lang="en-US" b="1" dirty="0" smtClean="0"/>
              <a:t>Machine-independent </a:t>
            </a:r>
            <a:r>
              <a:rPr lang="en-US" dirty="0" smtClean="0"/>
              <a:t>function</a:t>
            </a:r>
            <a:r>
              <a:rPr lang="en-US" b="1" dirty="0" smtClean="0"/>
              <a:t> 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syscall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endParaRPr lang="en-US" dirty="0" smtClean="0"/>
          </a:p>
          <a:p>
            <a:pPr lvl="1"/>
            <a:r>
              <a:rPr lang="en-US" dirty="0" smtClean="0"/>
              <a:t>Prologue (e.g., breakpoints, tracing)</a:t>
            </a:r>
          </a:p>
          <a:p>
            <a:pPr lvl="1"/>
            <a:r>
              <a:rPr lang="en-US" dirty="0" smtClean="0"/>
              <a:t>Actual service invoked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pilogue (e.g., tracing, signal delivery)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13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7C3-B9D2-1444-80EE-9F36EF754064}" type="datetime1">
              <a:rPr lang="en-US" smtClean="0"/>
              <a:t>2/14/17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73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open()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read()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close()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7B557-3419-484A-8754-ACE5FA5F372A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read()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get into the kernel?</a:t>
            </a:r>
          </a:p>
          <a:p>
            <a:r>
              <a:rPr lang="en-US" dirty="0" smtClean="0"/>
              <a:t>How do we get out of the kernel?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E722-6D52-F848-8DF6-96E061F4DC0F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88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a trap!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2D93-07FE-1B40-B6F1-F8AD65299FF6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55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Dependent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27C64-5B79-A943-A4C7-EC0455F1C2C5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67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8F6E2-8DD3-E743-856A-641D1E7059C1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1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Computers, Time and Operating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of Day</a:t>
            </a:r>
          </a:p>
          <a:p>
            <a:pPr lvl="1"/>
            <a:r>
              <a:rPr lang="en-US" dirty="0" smtClean="0"/>
              <a:t>When did this happen?</a:t>
            </a:r>
          </a:p>
          <a:p>
            <a:r>
              <a:rPr lang="en-US" dirty="0" smtClean="0"/>
              <a:t>Length of Time</a:t>
            </a:r>
          </a:p>
          <a:p>
            <a:pPr lvl="1"/>
            <a:r>
              <a:rPr lang="en-US" dirty="0" smtClean="0"/>
              <a:t>Interval time</a:t>
            </a:r>
          </a:p>
          <a:p>
            <a:pPr lvl="1"/>
            <a:r>
              <a:rPr lang="en-US" dirty="0" smtClean="0"/>
              <a:t>How long did this take?</a:t>
            </a:r>
          </a:p>
          <a:p>
            <a:pPr lvl="1"/>
            <a:r>
              <a:rPr lang="en-US" dirty="0" smtClean="0"/>
              <a:t>Let me know when X time has passed</a:t>
            </a:r>
          </a:p>
          <a:p>
            <a:r>
              <a:rPr lang="en-US" dirty="0" smtClean="0"/>
              <a:t>Order of operations</a:t>
            </a:r>
          </a:p>
          <a:p>
            <a:pPr lvl="1"/>
            <a:r>
              <a:rPr lang="en-US" dirty="0" smtClean="0"/>
              <a:t>A happens before B</a:t>
            </a:r>
          </a:p>
          <a:p>
            <a:pPr lvl="1"/>
            <a:r>
              <a:rPr lang="en-US" dirty="0" err="1" smtClean="0"/>
              <a:t>Lamport</a:t>
            </a:r>
            <a:r>
              <a:rPr lang="en-US" dirty="0" smtClean="0"/>
              <a:t> 1978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“Architecture” of an OS Kernel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makes a building beautiful?</a:t>
            </a:r>
          </a:p>
          <a:p>
            <a:r>
              <a:rPr lang="en-US" dirty="0" smtClean="0"/>
              <a:t>What makes a building useful?</a:t>
            </a:r>
          </a:p>
          <a:p>
            <a:r>
              <a:rPr lang="en-US" dirty="0" smtClean="0"/>
              <a:t>Can a building be both?</a:t>
            </a:r>
          </a:p>
          <a:p>
            <a:r>
              <a:rPr lang="en-US" dirty="0" smtClean="0"/>
              <a:t>What makes software useful?</a:t>
            </a:r>
          </a:p>
          <a:p>
            <a:r>
              <a:rPr lang="en-US" dirty="0" smtClean="0"/>
              <a:t>Can software be beautiful?</a:t>
            </a:r>
          </a:p>
          <a:p>
            <a:r>
              <a:rPr lang="en-US" dirty="0" smtClean="0"/>
              <a:t>Can software be both beautiful and useful?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94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Kernel Clock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Drives the everything forwards in time</a:t>
            </a:r>
          </a:p>
          <a:p>
            <a:r>
              <a:rPr lang="en-US" dirty="0" smtClean="0"/>
              <a:t>Ticks at 1KHz</a:t>
            </a:r>
          </a:p>
          <a:p>
            <a:r>
              <a:rPr lang="en-US" dirty="0" smtClean="0"/>
              <a:t>Derived from the hardware</a:t>
            </a:r>
          </a:p>
          <a:p>
            <a:pPr lvl="1"/>
            <a:r>
              <a:rPr lang="en-US" dirty="0" smtClean="0"/>
              <a:t>Also hardware dependent</a:t>
            </a:r>
          </a:p>
          <a:p>
            <a:pPr lvl="1"/>
            <a:r>
              <a:rPr lang="en-US" dirty="0" smtClean="0"/>
              <a:t>Every clock is different</a:t>
            </a:r>
          </a:p>
          <a:p>
            <a:pPr lvl="1"/>
            <a:r>
              <a:rPr lang="en-US" dirty="0" smtClean="0"/>
              <a:t>There may be several potential clock sources</a:t>
            </a:r>
          </a:p>
          <a:p>
            <a:r>
              <a:rPr lang="en-US" dirty="0" smtClean="0"/>
              <a:t>Nearly everything depends on the clock</a:t>
            </a:r>
          </a:p>
          <a:p>
            <a:r>
              <a:rPr lang="en-US" dirty="0" smtClean="0"/>
              <a:t>One of the first things that is setup by the kernel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41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the clock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computer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11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Getting and Setting the Time of Day</a:t>
            </a:r>
            <a:endParaRPr lang="en-US" dirty="0"/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Get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n-US" dirty="0" err="1"/>
              <a:t>gettimeofday</a:t>
            </a:r>
            <a:r>
              <a:rPr lang="en-US" dirty="0"/>
              <a:t>(2)</a:t>
            </a:r>
          </a:p>
          <a:p>
            <a:pPr lvl="1"/>
            <a:r>
              <a:rPr lang="en-US" dirty="0"/>
              <a:t>Traditional</a:t>
            </a:r>
          </a:p>
          <a:p>
            <a:pPr lvl="0"/>
            <a:r>
              <a:rPr lang="en-US" dirty="0" err="1"/>
              <a:t>clock_gettime</a:t>
            </a:r>
            <a:r>
              <a:rPr lang="en-US" dirty="0"/>
              <a:t>(2)</a:t>
            </a:r>
          </a:p>
          <a:p>
            <a:pPr lvl="1"/>
            <a:r>
              <a:rPr lang="en-US" dirty="0"/>
              <a:t>Finer grained controls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Set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adjtime</a:t>
            </a:r>
            <a:r>
              <a:rPr lang="en-US" dirty="0" smtClean="0"/>
              <a:t>(2)</a:t>
            </a:r>
          </a:p>
          <a:p>
            <a:pPr lvl="1"/>
            <a:r>
              <a:rPr lang="en-US" dirty="0" smtClean="0"/>
              <a:t>Traditional</a:t>
            </a:r>
          </a:p>
          <a:p>
            <a:r>
              <a:rPr lang="en-US" dirty="0" err="1" smtClean="0"/>
              <a:t>ntp_adjtime</a:t>
            </a:r>
            <a:r>
              <a:rPr lang="en-US" dirty="0" smtClean="0"/>
              <a:t>(2)</a:t>
            </a:r>
          </a:p>
          <a:p>
            <a:pPr lvl="1"/>
            <a:r>
              <a:rPr lang="en-US" dirty="0" smtClean="0"/>
              <a:t>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66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set the time?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can set the time?</a:t>
            </a:r>
          </a:p>
          <a:p>
            <a:r>
              <a:rPr lang="en-US" dirty="0" smtClean="0"/>
              <a:t>Why?</a:t>
            </a:r>
          </a:p>
          <a:p>
            <a:r>
              <a:rPr lang="en-US" dirty="0" smtClean="0"/>
              <a:t>How?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037-4653-634A-8C7E-33C2E296917B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90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Processes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operating system is a collection of programs</a:t>
            </a:r>
          </a:p>
          <a:p>
            <a:r>
              <a:rPr lang="en-US" dirty="0" smtClean="0"/>
              <a:t>Bookkeeping</a:t>
            </a:r>
          </a:p>
          <a:p>
            <a:r>
              <a:rPr lang="en-US" dirty="0" smtClean="0"/>
              <a:t>Cleanup</a:t>
            </a:r>
          </a:p>
          <a:p>
            <a:r>
              <a:rPr lang="en-US" dirty="0" smtClean="0"/>
              <a:t>Resource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77276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Processes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72566"/>
              </p:ext>
            </p:extLst>
          </p:nvPr>
        </p:nvGraphicFramePr>
        <p:xfrm>
          <a:off x="2062480" y="1622252"/>
          <a:ext cx="8128000" cy="370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Desciption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audit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security sub-system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bufdaemon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buffer management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crypto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cryptographic services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geom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runs when nothing else is running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device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interrup</a:t>
                      </a:r>
                      <a:r>
                        <a:rPr lang="en-US" baseline="0" dirty="0" smtClean="0"/>
                        <a:t> handlers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syncer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moves</a:t>
                      </a:r>
                      <a:r>
                        <a:rPr lang="en-US" baseline="0" dirty="0" smtClean="0"/>
                        <a:t> data from memory to storage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vmdaemon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moves processes to storage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vnlru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system management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803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2295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Managing scarce resources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Memory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CPU Time (Processing)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Disk Space (Storage)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Bandwidth (Communication)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Used to be a charge to your department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Security implications?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295793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limited?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Maximum amount of CPU time that can be accumulated</a:t>
            </a:r>
          </a:p>
          <a:p>
            <a:pPr marL="0" indent="0">
              <a:buNone/>
            </a:pPr>
            <a:r>
              <a:rPr lang="en-US" dirty="0" smtClean="0"/>
              <a:t>Maximum bytes that a process can request be locked into memory</a:t>
            </a:r>
          </a:p>
          <a:p>
            <a:pPr marL="0" indent="0">
              <a:buNone/>
            </a:pPr>
            <a:r>
              <a:rPr lang="en-US" dirty="0" smtClean="0"/>
              <a:t>Maximum size of a process’s data segment</a:t>
            </a:r>
          </a:p>
          <a:p>
            <a:pPr marL="0" indent="0">
              <a:buNone/>
            </a:pPr>
            <a:r>
              <a:rPr lang="en-US" dirty="0" smtClean="0"/>
              <a:t>Maximum size of a process’s stack segment</a:t>
            </a:r>
          </a:p>
          <a:p>
            <a:pPr marL="0" indent="0">
              <a:buNone/>
            </a:pPr>
            <a:r>
              <a:rPr lang="en-US" dirty="0" smtClean="0"/>
              <a:t>Maximum amount of private physical memory a process may have</a:t>
            </a:r>
          </a:p>
          <a:p>
            <a:pPr marL="0" indent="0">
              <a:buNone/>
            </a:pPr>
            <a:r>
              <a:rPr lang="en-US" dirty="0" smtClean="0"/>
              <a:t>Maximum amount of private or shared physical memory</a:t>
            </a:r>
          </a:p>
          <a:p>
            <a:pPr marL="0" indent="0">
              <a:buNone/>
            </a:pPr>
            <a:r>
              <a:rPr lang="en-US" dirty="0" smtClean="0"/>
              <a:t>Maximum amount of physical memory that a process may have dedicated to socket buffers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Maximum size of a file that can be created by a process</a:t>
            </a:r>
          </a:p>
          <a:p>
            <a:r>
              <a:rPr lang="en-US" dirty="0" smtClean="0"/>
              <a:t>Maximum size of a core file that can be created by a process</a:t>
            </a:r>
          </a:p>
          <a:p>
            <a:r>
              <a:rPr lang="en-US" dirty="0" smtClean="0"/>
              <a:t>Maximum number of simultaneous open files for a process</a:t>
            </a:r>
          </a:p>
          <a:p>
            <a:r>
              <a:rPr lang="en-US" dirty="0" smtClean="0"/>
              <a:t>Maximum number of simultaneous processes allowed to a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48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Limit Discussion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D3B1D-1294-5C40-8941-A41867FA5104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8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Chartres Cathedral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3164" y="502829"/>
            <a:ext cx="3868250" cy="5802375"/>
          </a:xfrm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Single Purpose</a:t>
            </a:r>
          </a:p>
          <a:p>
            <a:r>
              <a:rPr lang="en-US" dirty="0" smtClean="0"/>
              <a:t>Custom built</a:t>
            </a:r>
          </a:p>
          <a:p>
            <a:r>
              <a:rPr lang="en-US" dirty="0" smtClean="0"/>
              <a:t>Expensive to repair</a:t>
            </a:r>
          </a:p>
          <a:p>
            <a:r>
              <a:rPr lang="en-US" dirty="0" smtClean="0"/>
              <a:t>Hard to maintain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12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02CB-773A-6147-ACF5-12C4359768FD}" type="datetime1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50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former garage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Modular Design</a:t>
            </a:r>
          </a:p>
          <a:p>
            <a:r>
              <a:rPr lang="en-US" dirty="0" smtClean="0"/>
              <a:t>Easy to maintain</a:t>
            </a:r>
          </a:p>
          <a:p>
            <a:r>
              <a:rPr lang="en-US" dirty="0" smtClean="0"/>
              <a:t>Can serve many purposes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4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0600" y="1201730"/>
            <a:ext cx="6492875" cy="4318015"/>
          </a:xfrm>
        </p:spPr>
      </p:pic>
    </p:spTree>
    <p:extLst>
      <p:ext uri="{BB962C8B-B14F-4D97-AF65-F5344CB8AC3E}">
        <p14:creationId xmlns:p14="http://schemas.microsoft.com/office/powerpoint/2010/main" val="1131922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the Better Building?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5</a:t>
            </a:fld>
            <a:endParaRPr lang="en-US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415" y="1497868"/>
            <a:ext cx="3083507" cy="4625260"/>
          </a:xfrm>
          <a:prstGeom prst="rect">
            <a:avLst/>
          </a:prstGeom>
        </p:spPr>
      </p:pic>
      <p:pic>
        <p:nvPicPr>
          <p:cNvPr id="10" name="Content Placeholder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358" y="2110362"/>
            <a:ext cx="5126591" cy="340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04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Well Crafted Operating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Composable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Regular APIs that form a logical whole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for data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for functions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Tractable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Functions that are not overly long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that do not contain too much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that do not proliferate too far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Extensible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can change without undue surprise (POLA)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Users/Consumers are protected from too frequent changes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composable</a:t>
            </a:r>
            <a:r>
              <a:rPr lang="en-US" dirty="0" smtClean="0"/>
              <a:t>, tractable, extensible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 = open(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close(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read(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write(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ioctl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4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 Processes</a:t>
            </a:r>
          </a:p>
          <a:p>
            <a:r>
              <a:rPr lang="en-US" dirty="0" smtClean="0"/>
              <a:t>System Call Interface</a:t>
            </a:r>
          </a:p>
          <a:p>
            <a:r>
              <a:rPr lang="en-US" dirty="0" smtClean="0"/>
              <a:t>Traps and Interrupts</a:t>
            </a:r>
          </a:p>
          <a:p>
            <a:r>
              <a:rPr lang="en-US" dirty="0" smtClean="0"/>
              <a:t>Memory Management</a:t>
            </a:r>
          </a:p>
          <a:p>
            <a:r>
              <a:rPr lang="en-US" dirty="0" smtClean="0"/>
              <a:t>Timing Services</a:t>
            </a:r>
          </a:p>
          <a:p>
            <a:r>
              <a:rPr lang="en-US" dirty="0" smtClean="0"/>
              <a:t>Resource Usage and Limits</a:t>
            </a:r>
          </a:p>
          <a:p>
            <a:r>
              <a:rPr lang="en-US" dirty="0" smtClean="0"/>
              <a:t>Tracing</a:t>
            </a:r>
          </a:p>
          <a:p>
            <a:pPr lvl="1"/>
            <a:r>
              <a:rPr lang="en-US" dirty="0" smtClean="0"/>
              <a:t>Which we’ll discuss at length in the next section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5883-78DF-6843-8ADC-5371C1884CF2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78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Calls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Operating System’s API</a:t>
            </a:r>
          </a:p>
          <a:p>
            <a:r>
              <a:rPr lang="en-US" dirty="0" smtClean="0"/>
              <a:t>Partially defined by POSIX</a:t>
            </a:r>
          </a:p>
          <a:p>
            <a:r>
              <a:rPr lang="en-US" dirty="0" smtClean="0"/>
              <a:t>Requests for service</a:t>
            </a:r>
          </a:p>
          <a:p>
            <a:r>
              <a:rPr lang="en-US" dirty="0" smtClean="0"/>
              <a:t>Mostly synchronous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C0006-7105-1E42-8E5E-ECC2AEB9F592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58462"/>
      </p:ext>
    </p:extLst>
  </p:cSld>
  <p:clrMapOvr>
    <a:masterClrMapping/>
  </p:clrMapOvr>
</p:sld>
</file>

<file path=ppt/theme/theme1.xml><?xml version="1.0" encoding="utf-8"?>
<a:theme xmlns:a="http://schemas.openxmlformats.org/drawingml/2006/main" name="FreeBSDFoundation">
  <a:themeElements>
    <a:clrScheme name="FreeBSDFoundation 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FF2602"/>
      </a:accent1>
      <a:accent2>
        <a:srgbClr val="C01C01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eBSDFoundation" id="{7A57A405-F67A-8C4A-969C-4FE43956E1DF}" vid="{F50254DD-EAD6-E044-9BA6-27263CE2B7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FreeBSDFoundation</Template>
  <TotalTime>1822</TotalTime>
  <Words>1080</Words>
  <Application>Microsoft Macintosh PowerPoint</Application>
  <PresentationFormat>Widescreen</PresentationFormat>
  <Paragraphs>269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Courier</vt:lpstr>
      <vt:lpstr>Gill Sans MT</vt:lpstr>
      <vt:lpstr>Source Code Pro</vt:lpstr>
      <vt:lpstr>Arial</vt:lpstr>
      <vt:lpstr>FreeBSDFoundation</vt:lpstr>
      <vt:lpstr>Introduction to Operating Systems</vt:lpstr>
      <vt:lpstr>The “Architecture” of an OS Kernel</vt:lpstr>
      <vt:lpstr>Chartres Cathedral</vt:lpstr>
      <vt:lpstr>A former garage</vt:lpstr>
      <vt:lpstr>Which is the Better Building?</vt:lpstr>
      <vt:lpstr>The Well Crafted Operating System</vt:lpstr>
      <vt:lpstr>A composable, tractable, extensible API</vt:lpstr>
      <vt:lpstr>Kernel Services</vt:lpstr>
      <vt:lpstr>System Calls</vt:lpstr>
      <vt:lpstr>System calls</vt:lpstr>
      <vt:lpstr>System-call synchrony</vt:lpstr>
      <vt:lpstr>System-call asynchrony</vt:lpstr>
      <vt:lpstr>System-call invocation</vt:lpstr>
      <vt:lpstr>Reading a File</vt:lpstr>
      <vt:lpstr>Looking at read()</vt:lpstr>
      <vt:lpstr>It’s a trap!</vt:lpstr>
      <vt:lpstr>Machine Dependent Code</vt:lpstr>
      <vt:lpstr>Return Values</vt:lpstr>
      <vt:lpstr>Computers, Time and Operating Systems</vt:lpstr>
      <vt:lpstr>The Kernel Clock</vt:lpstr>
      <vt:lpstr>Where does the clock come from?</vt:lpstr>
      <vt:lpstr>Getting and Setting the Time of Day</vt:lpstr>
      <vt:lpstr>Why do we set the time?</vt:lpstr>
      <vt:lpstr>System Processes</vt:lpstr>
      <vt:lpstr>Kernel Processes</vt:lpstr>
      <vt:lpstr>PowerPoint Presentation</vt:lpstr>
      <vt:lpstr>Resource Tracking</vt:lpstr>
      <vt:lpstr>What is limited?</vt:lpstr>
      <vt:lpstr>Resource Limit Discussion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Operating Systems</dc:title>
  <dc:creator>George Neville-Neil</dc:creator>
  <cp:lastModifiedBy>George Neville-Neil</cp:lastModifiedBy>
  <cp:revision>38</cp:revision>
  <dcterms:created xsi:type="dcterms:W3CDTF">2017-02-03T03:35:14Z</dcterms:created>
  <dcterms:modified xsi:type="dcterms:W3CDTF">2017-02-15T02:07:40Z</dcterms:modified>
</cp:coreProperties>
</file>

<file path=docProps/thumbnail.jpeg>
</file>